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  <p:sldId id="264" r:id="rId10"/>
    <p:sldId id="265" r:id="rId11"/>
    <p:sldId id="271" r:id="rId12"/>
    <p:sldId id="266" r:id="rId13"/>
    <p:sldId id="267" r:id="rId14"/>
    <p:sldId id="268" r:id="rId15"/>
    <p:sldId id="269" r:id="rId16"/>
    <p:sldId id="270" r:id="rId17"/>
    <p:sldId id="272" r:id="rId18"/>
    <p:sldId id="277" r:id="rId19"/>
    <p:sldId id="273" r:id="rId20"/>
    <p:sldId id="274" r:id="rId21"/>
    <p:sldId id="275" r:id="rId22"/>
    <p:sldId id="276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71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1854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7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52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3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813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5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7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6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80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9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20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21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ACE7E-EB65-411A-9AD2-5AF72773C455}" type="datetimeFigureOut">
              <a:rPr lang="en-US" smtClean="0"/>
              <a:t>8/4/2016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C7B3A-32B1-486C-AD1D-68D7FDEA2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623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  <p:sldLayoutId id="214748384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cit.cornell.edu/psych431_nbb421/student2006/mpl33/dryAMD_files/image004.jpg" TargetMode="External"/><Relationship Id="rId7" Type="http://schemas.openxmlformats.org/officeDocument/2006/relationships/hyperlink" Target="http://www.jimmunol.org/content/178/9/5930.short" TargetMode="External"/><Relationship Id="rId2" Type="http://schemas.openxmlformats.org/officeDocument/2006/relationships/hyperlink" Target="http://www.familyhealthonline.ca/fho/growingolder/_images/GO_macular_dia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cbi.nlm.nih.gov/pubmed/20303874" TargetMode="External"/><Relationship Id="rId5" Type="http://schemas.openxmlformats.org/officeDocument/2006/relationships/hyperlink" Target="http://www.nature.com/nm/journal/v14/n2/full/nm1709.html" TargetMode="External"/><Relationship Id="rId4" Type="http://schemas.openxmlformats.org/officeDocument/2006/relationships/hyperlink" Target="http://blog.scratchmenot.com/wp-content/uploads/2012/09/eye-drops-300x300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Age Related Macular Degeneration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By: Laya Kumar</a:t>
            </a:r>
          </a:p>
        </p:txBody>
      </p:sp>
    </p:spTree>
    <p:extLst>
      <p:ext uri="{BB962C8B-B14F-4D97-AF65-F5344CB8AC3E}">
        <p14:creationId xmlns:p14="http://schemas.microsoft.com/office/powerpoint/2010/main" val="347430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748145"/>
          </a:xfrm>
        </p:spPr>
        <p:txBody>
          <a:bodyPr>
            <a:normAutofit fontScale="90000"/>
          </a:bodyPr>
          <a:lstStyle/>
          <a:p>
            <a:r>
              <a:rPr lang="en-US" dirty="0"/>
              <a:t>The Project: PT 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593274"/>
            <a:ext cx="4832408" cy="4197926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the main reason for </a:t>
            </a:r>
            <a:r>
              <a:rPr lang="en-US" sz="2200" dirty="0" err="1"/>
              <a:t>drusen</a:t>
            </a: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To get rid of the </a:t>
            </a:r>
            <a:r>
              <a:rPr lang="en-US" sz="2200" dirty="0" err="1"/>
              <a:t>drusen</a:t>
            </a:r>
            <a:r>
              <a:rPr lang="en-US" sz="2200" dirty="0"/>
              <a:t>, we need to get rid of inflammation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caused by T cells created by the thymus in the immune system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The T cells are triggered by a signal molecule released in the RPE called CEP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55879" y="1856511"/>
            <a:ext cx="521017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63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975" y="609600"/>
            <a:ext cx="10353761" cy="1326321"/>
          </a:xfrm>
        </p:spPr>
        <p:txBody>
          <a:bodyPr/>
          <a:lstStyle/>
          <a:p>
            <a:r>
              <a:rPr lang="en-US" dirty="0"/>
              <a:t>CEP Molecule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1274" y="1935921"/>
            <a:ext cx="4503161" cy="362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62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4160836" cy="720436"/>
          </a:xfrm>
        </p:spPr>
        <p:txBody>
          <a:bodyPr>
            <a:normAutofit/>
          </a:bodyPr>
          <a:lstStyle/>
          <a:p>
            <a:r>
              <a:rPr lang="en-US" dirty="0"/>
              <a:t>The Project: Pt 2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330036"/>
            <a:ext cx="4160836" cy="4461163"/>
          </a:xfrm>
        </p:spPr>
        <p:txBody>
          <a:bodyPr>
            <a:normAutofit fontScale="925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Inflammation is caused by CEP molecules being released in the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CEP molecules are a combination of DHA and </a:t>
            </a:r>
            <a:r>
              <a:rPr lang="en-US" sz="2200" dirty="0" err="1"/>
              <a:t>lysyl</a:t>
            </a:r>
            <a:r>
              <a:rPr lang="en-US" sz="2200" dirty="0"/>
              <a:t> amino acids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CEP molecules are the signal molecule for the T Cells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Inhibiting the T Cells could have serious side effects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7694" y="1276350"/>
            <a:ext cx="49911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748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6096" y="609600"/>
            <a:ext cx="4160836" cy="512618"/>
          </a:xfrm>
        </p:spPr>
        <p:txBody>
          <a:bodyPr>
            <a:normAutofit/>
          </a:bodyPr>
          <a:lstStyle/>
          <a:p>
            <a:r>
              <a:rPr lang="en-US" dirty="0"/>
              <a:t>The Project: PT 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942" y="1511599"/>
            <a:ext cx="8590869" cy="485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536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of T Cell without cd47 inhibitor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718" y="1935921"/>
            <a:ext cx="8855913" cy="416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12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22" y="318654"/>
            <a:ext cx="10353761" cy="1326321"/>
          </a:xfrm>
        </p:spPr>
        <p:txBody>
          <a:bodyPr/>
          <a:lstStyle/>
          <a:p>
            <a:r>
              <a:rPr lang="en-US" dirty="0"/>
              <a:t>Diagram of t cell with cd47 inhibitor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93" y="1644975"/>
            <a:ext cx="7477125" cy="4629150"/>
          </a:xfrm>
          <a:prstGeom prst="rect">
            <a:avLst/>
          </a:prstGeom>
        </p:spPr>
      </p:pic>
      <p:sp>
        <p:nvSpPr>
          <p:cNvPr id="4" name="Block Arc 3"/>
          <p:cNvSpPr/>
          <p:nvPr/>
        </p:nvSpPr>
        <p:spPr>
          <a:xfrm rot="9256246">
            <a:off x="3268509" y="1869892"/>
            <a:ext cx="1305700" cy="1180040"/>
          </a:xfrm>
          <a:prstGeom prst="blockArc">
            <a:avLst>
              <a:gd name="adj1" fmla="val 10652294"/>
              <a:gd name="adj2" fmla="val 0"/>
              <a:gd name="adj3" fmla="val 250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4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Truth Table for project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817787"/>
              </p:ext>
            </p:extLst>
          </p:nvPr>
        </p:nvGraphicFramePr>
        <p:xfrm>
          <a:off x="2556999" y="2632627"/>
          <a:ext cx="7067352" cy="2511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838">
                  <a:extLst>
                    <a:ext uri="{9D8B030D-6E8A-4147-A177-3AD203B41FA5}">
                      <a16:colId xmlns:a16="http://schemas.microsoft.com/office/drawing/2014/main" val="3750380102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1849644751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1600867068"/>
                    </a:ext>
                  </a:extLst>
                </a:gridCol>
                <a:gridCol w="1766838">
                  <a:extLst>
                    <a:ext uri="{9D8B030D-6E8A-4147-A177-3AD203B41FA5}">
                      <a16:colId xmlns:a16="http://schemas.microsoft.com/office/drawing/2014/main" val="2719717048"/>
                    </a:ext>
                  </a:extLst>
                </a:gridCol>
              </a:tblGrid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REP</a:t>
                      </a:r>
                      <a:r>
                        <a:rPr lang="en-US" baseline="0" dirty="0"/>
                        <a:t> Signal Molecule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CD47 Inhibitor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Cytokine TNF</a:t>
                      </a:r>
                      <a:r>
                        <a:rPr lang="el-GR" dirty="0"/>
                        <a:t>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Drusen</a:t>
                      </a:r>
                      <a:r>
                        <a:rPr lang="en-US" dirty="0"/>
                        <a:t> Deposits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080391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643610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173020"/>
                  </a:ext>
                </a:extLst>
              </a:tr>
              <a:tr h="623711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0076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805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Successful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22" y="1967658"/>
            <a:ext cx="6027331" cy="3695136"/>
          </a:xfrm>
        </p:spPr>
        <p:txBody>
          <a:bodyPr>
            <a:normAutofit fontScale="85000" lnSpcReduction="10000"/>
          </a:bodyPr>
          <a:lstStyle/>
          <a:p>
            <a:r>
              <a:rPr lang="en-US" sz="2200" dirty="0"/>
              <a:t>Regulating the amount of T Cells will allow for the breakdown of </a:t>
            </a:r>
            <a:r>
              <a:rPr lang="en-US" sz="2200" dirty="0" err="1"/>
              <a:t>drusen</a:t>
            </a:r>
            <a:r>
              <a:rPr lang="en-US" sz="2200" dirty="0"/>
              <a:t> without the inflammation caused by cytokines</a:t>
            </a:r>
          </a:p>
          <a:p>
            <a:r>
              <a:rPr lang="en-US" sz="2200" dirty="0"/>
              <a:t>Without an inflammation site, the </a:t>
            </a:r>
            <a:r>
              <a:rPr lang="en-US" sz="2200" dirty="0" err="1"/>
              <a:t>drusen</a:t>
            </a:r>
            <a:r>
              <a:rPr lang="en-US" sz="2200" dirty="0"/>
              <a:t> will not compact and form into hard clumps</a:t>
            </a:r>
          </a:p>
          <a:p>
            <a:r>
              <a:rPr lang="en-US" sz="2200" dirty="0"/>
              <a:t> </a:t>
            </a:r>
            <a:r>
              <a:rPr lang="en-US" sz="2200" dirty="0" err="1"/>
              <a:t>Drusen</a:t>
            </a:r>
            <a:r>
              <a:rPr lang="en-US" sz="2200" dirty="0"/>
              <a:t> will not form, and the macula will remain intact and safe</a:t>
            </a:r>
          </a:p>
          <a:p>
            <a:r>
              <a:rPr lang="en-US" sz="2200" dirty="0"/>
              <a:t>In regards to wet </a:t>
            </a:r>
            <a:r>
              <a:rPr lang="en-US" sz="2200" dirty="0" err="1"/>
              <a:t>amd</a:t>
            </a:r>
            <a:r>
              <a:rPr lang="en-US" sz="2200" dirty="0"/>
              <a:t>, the protection of the macula will give it a defense against the leakage from the hemorrhaged vessels in the choroid</a:t>
            </a:r>
          </a:p>
        </p:txBody>
      </p:sp>
      <p:pic>
        <p:nvPicPr>
          <p:cNvPr id="3074" name="Picture 2" descr="http://www.ophthotech.com/wp-content/uploads/progress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53" y="1913168"/>
            <a:ext cx="5183873" cy="374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519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Worth the Funding?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5937579" cy="3695136"/>
          </a:xfrm>
        </p:spPr>
        <p:txBody>
          <a:bodyPr>
            <a:normAutofit/>
          </a:bodyPr>
          <a:lstStyle/>
          <a:p>
            <a:r>
              <a:rPr lang="en-US" sz="2400" dirty="0"/>
              <a:t>There is no known treatment or cure for Dry AMD</a:t>
            </a:r>
          </a:p>
          <a:p>
            <a:r>
              <a:rPr lang="en-US" sz="2400" dirty="0"/>
              <a:t>This treatment would be effective and worthwhile</a:t>
            </a:r>
          </a:p>
          <a:p>
            <a:endParaRPr lang="en-US" sz="2200" dirty="0"/>
          </a:p>
          <a:p>
            <a:endParaRPr lang="en-US" sz="2400" dirty="0"/>
          </a:p>
        </p:txBody>
      </p:sp>
      <p:pic>
        <p:nvPicPr>
          <p:cNvPr id="1026" name="Picture 2" descr="http://a.abcnews.com/images/Business/GTY_stock_cash_pile_money_dollar_bills-thg-130726_33x16_1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319" y="3776870"/>
            <a:ext cx="5093237" cy="250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351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dirty="0"/>
              <a:t>Possible Problems: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935921"/>
            <a:ext cx="5227698" cy="3855279"/>
          </a:xfrm>
        </p:spPr>
        <p:txBody>
          <a:bodyPr>
            <a:normAutofit/>
          </a:bodyPr>
          <a:lstStyle/>
          <a:p>
            <a:r>
              <a:rPr lang="en-US" sz="2200" dirty="0"/>
              <a:t> Inserting the quorum sensor and the inhibitor in the eye</a:t>
            </a:r>
          </a:p>
          <a:p>
            <a:r>
              <a:rPr lang="en-US" sz="2200" dirty="0"/>
              <a:t>Needles in eye can be painful and cause other problems</a:t>
            </a:r>
          </a:p>
          <a:p>
            <a:r>
              <a:rPr lang="en-US" sz="2200" dirty="0"/>
              <a:t>Using quorum sensing would have to insert in embryonic cells</a:t>
            </a:r>
          </a:p>
          <a:p>
            <a:r>
              <a:rPr lang="en-US" sz="2200" dirty="0"/>
              <a:t>Not enough people have </a:t>
            </a:r>
            <a:r>
              <a:rPr lang="en-US" sz="2200" dirty="0" err="1"/>
              <a:t>amd</a:t>
            </a:r>
            <a:r>
              <a:rPr lang="en-US" sz="2200" dirty="0"/>
              <a:t> to insert design in all embryonic cells</a:t>
            </a:r>
          </a:p>
          <a:p>
            <a:pPr marL="0" indent="0">
              <a:buNone/>
            </a:pP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7172" name="Picture 4" descr="http://blog.scratchmenot.com/wp-content/uploads/2012/09/eye-drops-300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411" y="2148207"/>
            <a:ext cx="3420138" cy="342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199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Age related macular degeneration</a:t>
            </a:r>
          </a:p>
        </p:txBody>
      </p:sp>
      <p:pic>
        <p:nvPicPr>
          <p:cNvPr id="4098" name="Picture 2" descr="http://www.woodlandsretina.com/s/cc_images/cache_3027049004.png?t=13049443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210" y="2479192"/>
            <a:ext cx="6814930" cy="342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38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Problem: Patient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5022981" cy="3695136"/>
          </a:xfrm>
        </p:spPr>
        <p:txBody>
          <a:bodyPr>
            <a:normAutofit/>
          </a:bodyPr>
          <a:lstStyle/>
          <a:p>
            <a:r>
              <a:rPr lang="en-US" sz="2200" dirty="0"/>
              <a:t>Putting bacteria into the eye is very unsafe</a:t>
            </a:r>
          </a:p>
          <a:p>
            <a:r>
              <a:rPr lang="en-US" sz="2200" dirty="0"/>
              <a:t>The eye is a very important area, do not want to damage anything</a:t>
            </a:r>
          </a:p>
          <a:p>
            <a:r>
              <a:rPr lang="en-US" sz="2200" dirty="0"/>
              <a:t>Don’t know how this will react in the eye</a:t>
            </a:r>
          </a:p>
          <a:p>
            <a:r>
              <a:rPr lang="en-US" sz="2200" dirty="0"/>
              <a:t>Patients could have reaction to the gene</a:t>
            </a:r>
          </a:p>
          <a:p>
            <a:endParaRPr lang="en-US" sz="2200" dirty="0"/>
          </a:p>
        </p:txBody>
      </p:sp>
      <p:pic>
        <p:nvPicPr>
          <p:cNvPr id="6148" name="Picture 4" descr="http://social.eyeforpharma.com/sites/default/files/pati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3024" y="2336870"/>
            <a:ext cx="4234532" cy="282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2886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Problem: Unknowns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807" y="2096064"/>
            <a:ext cx="5104868" cy="3695136"/>
          </a:xfrm>
        </p:spPr>
        <p:txBody>
          <a:bodyPr>
            <a:normAutofit/>
          </a:bodyPr>
          <a:lstStyle/>
          <a:p>
            <a:r>
              <a:rPr lang="en-US" sz="2200" dirty="0"/>
              <a:t>Working with these genetically altered material creates many unknowns</a:t>
            </a:r>
          </a:p>
          <a:p>
            <a:r>
              <a:rPr lang="en-US" sz="2200" dirty="0"/>
              <a:t>Bacteria in eye could mutate</a:t>
            </a:r>
          </a:p>
          <a:p>
            <a:r>
              <a:rPr lang="en-US" sz="2200" dirty="0"/>
              <a:t>Could create new diseases in the eye </a:t>
            </a:r>
          </a:p>
          <a:p>
            <a:r>
              <a:rPr lang="en-US" sz="2200" dirty="0"/>
              <a:t>Potential mutation during experimentation</a:t>
            </a:r>
          </a:p>
        </p:txBody>
      </p:sp>
      <p:pic>
        <p:nvPicPr>
          <p:cNvPr id="8194" name="Picture 2" descr="http://www.gizmocrazed.com/wp-content/uploads/2012/06/malaria-c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966" y="2299647"/>
            <a:ext cx="4467368" cy="335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343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4"/>
            <a:ext cx="6503005" cy="3695136"/>
          </a:xfrm>
        </p:spPr>
        <p:txBody>
          <a:bodyPr>
            <a:normAutofit/>
          </a:bodyPr>
          <a:lstStyle/>
          <a:p>
            <a:r>
              <a:rPr lang="en-US" sz="2200" dirty="0"/>
              <a:t>Deploy inhibitor and check for REP inflammation</a:t>
            </a:r>
          </a:p>
          <a:p>
            <a:r>
              <a:rPr lang="en-US" sz="2200" dirty="0"/>
              <a:t>Try different inhibitors (LAG-3, CTLA-4)</a:t>
            </a:r>
          </a:p>
          <a:p>
            <a:r>
              <a:rPr lang="en-US" sz="2200" dirty="0"/>
              <a:t>More research on activator may have to be done</a:t>
            </a:r>
          </a:p>
          <a:p>
            <a:r>
              <a:rPr lang="en-US" sz="2200" dirty="0"/>
              <a:t>Test first on rats, AMD has been replicated</a:t>
            </a:r>
          </a:p>
          <a:p>
            <a:r>
              <a:rPr lang="en-US" sz="2200" dirty="0"/>
              <a:t>Go through clinical trials</a:t>
            </a:r>
          </a:p>
          <a:p>
            <a:endParaRPr lang="en-US" sz="2200" dirty="0"/>
          </a:p>
          <a:p>
            <a:endParaRPr lang="en-US" sz="2200" dirty="0"/>
          </a:p>
        </p:txBody>
      </p:sp>
      <p:pic>
        <p:nvPicPr>
          <p:cNvPr id="1026" name="Picture 2" descr="http://www.ipmglobal.org/sites/default/files/Stages-Clinical-Trial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032" y="2096064"/>
            <a:ext cx="4352925" cy="2858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http://www.familyhealthonline.ca/fho/growingolder/_images/GO_macular_dia2.jpg</a:t>
            </a:r>
            <a:endParaRPr lang="en-US" dirty="0"/>
          </a:p>
          <a:p>
            <a:r>
              <a:rPr lang="en-US" dirty="0">
                <a:hlinkClick r:id="rId3"/>
              </a:rPr>
              <a:t>https://courses.cit.cornell.edu/psych431_nbb421/student2006/mpl33/dryAMD_files/image004.jpg</a:t>
            </a:r>
            <a:endParaRPr lang="en-US" dirty="0"/>
          </a:p>
          <a:p>
            <a:r>
              <a:rPr lang="en-US" dirty="0">
                <a:hlinkClick r:id="rId4"/>
              </a:rPr>
              <a:t>http://blog.scratchmenot.com/wp-content/uploads/2012/09/eye-drops-300x300.jpg</a:t>
            </a:r>
            <a:endParaRPr lang="en-US" dirty="0"/>
          </a:p>
          <a:p>
            <a:r>
              <a:rPr lang="en-US" dirty="0">
                <a:hlinkClick r:id="rId5"/>
              </a:rPr>
              <a:t>http://www.nature.com/nm/journal/v14/n2/full/nm1709.html</a:t>
            </a:r>
            <a:endParaRPr lang="en-US" dirty="0"/>
          </a:p>
          <a:p>
            <a:r>
              <a:rPr lang="en-US" dirty="0">
                <a:effectLst/>
                <a:hlinkClick r:id="rId6"/>
              </a:rPr>
              <a:t>http://www.ncbi.nlm.nih.gov/pubmed/20303874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7"/>
              </a:rPr>
              <a:t>http://www.jimmunol.org/content/178/9/5930.short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62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1122218"/>
          </a:xfrm>
        </p:spPr>
        <p:txBody>
          <a:bodyPr/>
          <a:lstStyle/>
          <a:p>
            <a:r>
              <a:rPr lang="en-US" dirty="0"/>
              <a:t>Who does it effect?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1731818"/>
            <a:ext cx="5934950" cy="4059382"/>
          </a:xfrm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is the leading cause in blindness for people over 50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More than 2.3 million cases in America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is a genetic disease, anyone who’s family member has it is three times more likely to get it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Smokers and Caucasians are more likely candidates</a:t>
            </a:r>
          </a:p>
        </p:txBody>
      </p:sp>
      <p:pic>
        <p:nvPicPr>
          <p:cNvPr id="1028" name="Picture 4" descr="http://healthycarenow.info/now/wp-content/uploads/2016/06/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920" y="1565564"/>
            <a:ext cx="3867150" cy="339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472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098" y="465689"/>
            <a:ext cx="3932237" cy="748748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Wet AMD?</a:t>
            </a:r>
          </a:p>
        </p:txBody>
      </p:sp>
      <p:pic>
        <p:nvPicPr>
          <p:cNvPr id="1030" name="Picture 6" descr="https://s-media-cache-ak0.pinimg.com/564x/a2/eb/42/a2eb42182e448038473975202c74de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5489" y="962645"/>
            <a:ext cx="5609629" cy="467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8559" y="1563757"/>
            <a:ext cx="4439789" cy="432911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Wet AMD directly effects the choroid and the macula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Occurs due to overproduction of signal molecule called VEGF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Overproduction causes choroidal neovascularization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Abnormal blood vessels hemorrhages, leaks into the macula</a:t>
            </a:r>
          </a:p>
        </p:txBody>
      </p:sp>
    </p:spTree>
    <p:extLst>
      <p:ext uri="{BB962C8B-B14F-4D97-AF65-F5344CB8AC3E}">
        <p14:creationId xmlns:p14="http://schemas.microsoft.com/office/powerpoint/2010/main" val="320105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3932237" cy="1093304"/>
          </a:xfrm>
        </p:spPr>
        <p:txBody>
          <a:bodyPr/>
          <a:lstStyle/>
          <a:p>
            <a:r>
              <a:rPr lang="en-US" dirty="0"/>
              <a:t>Effects of Wet AMD</a:t>
            </a:r>
          </a:p>
        </p:txBody>
      </p:sp>
      <p:pic>
        <p:nvPicPr>
          <p:cNvPr id="2052" name="Picture 4" descr="http://static.wixstatic.com/media/a254d9_bbcf71a272734204845727577594c1b9.jpg/v1/crop/x_0,y_24,w_528,h_448/fill/w_389,h_326,al_c,q_80,usm_0.66_1.00_0.01/a254d9_bbcf71a272734204845727577594c1b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42759" y="1207732"/>
            <a:ext cx="4046043" cy="374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1818861"/>
            <a:ext cx="3932237" cy="3811588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Blood vessels can tear through macula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Leakage from vessels into macula can cause </a:t>
            </a:r>
            <a:r>
              <a:rPr lang="en-US" sz="2400" dirty="0" err="1"/>
              <a:t>subretinal</a:t>
            </a:r>
            <a:r>
              <a:rPr lang="en-US" sz="2400" dirty="0"/>
              <a:t> fibrotic scar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Both of these can cause damage in fovea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Leads to permanent damage in central 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5644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87287"/>
          </a:xfrm>
        </p:spPr>
        <p:txBody>
          <a:bodyPr/>
          <a:lstStyle/>
          <a:p>
            <a:r>
              <a:rPr lang="en-US" dirty="0"/>
              <a:t>Treatments for Wet AMD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77009"/>
            <a:ext cx="3932237" cy="4291979"/>
          </a:xfrm>
        </p:spPr>
        <p:txBody>
          <a:bodyPr>
            <a:normAutofit fontScale="92500" lnSpcReduction="2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No cures for Wet AMD, just treatments (</a:t>
            </a:r>
            <a:r>
              <a:rPr lang="en-US" sz="2400" dirty="0" err="1"/>
              <a:t>Lucentis</a:t>
            </a:r>
            <a:r>
              <a:rPr lang="en-US" sz="2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Most effective cure discovered is </a:t>
            </a:r>
            <a:r>
              <a:rPr lang="en-US" sz="2400" dirty="0" err="1"/>
              <a:t>Ranibizumab</a:t>
            </a:r>
            <a:endParaRPr lang="en-US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Inhibits the signal molecule VETG to stop production of vessels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dirty="0"/>
              <a:t>By binding to ribosome binding site it stops VETG from interacting with receptors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2050" name="Picture 2" descr="http://www.lucentis.com/sites/lucentis.com/files/img/slide-lucentis-hel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8871" y="1495371"/>
            <a:ext cx="5340348" cy="359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446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343400" cy="960783"/>
          </a:xfrm>
        </p:spPr>
        <p:txBody>
          <a:bodyPr>
            <a:normAutofit/>
          </a:bodyPr>
          <a:lstStyle/>
          <a:p>
            <a:r>
              <a:rPr lang="en-US" dirty="0"/>
              <a:t>Drawbacks to </a:t>
            </a:r>
            <a:r>
              <a:rPr lang="en-US" dirty="0" err="1"/>
              <a:t>Ranibizumab</a:t>
            </a:r>
            <a:endParaRPr lang="en-US" dirty="0"/>
          </a:p>
        </p:txBody>
      </p:sp>
      <p:pic>
        <p:nvPicPr>
          <p:cNvPr id="3074" name="Picture 2" descr="http://img.medscape.com/thumbnail_library/ht_120501_ranibizumab_lucentis_8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78413" y="879277"/>
            <a:ext cx="6189662" cy="464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802296"/>
            <a:ext cx="3932237" cy="4066692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Ranibizumab</a:t>
            </a:r>
            <a:r>
              <a:rPr lang="en-US" sz="2400" dirty="0"/>
              <a:t> is deployed through needles in the eye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This can cause extreme discomfort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Also causes high pressure in the eye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Lucentis</a:t>
            </a:r>
            <a:r>
              <a:rPr lang="en-US" sz="2400" dirty="0"/>
              <a:t> is very expensive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Does nothing to build eye back up</a:t>
            </a:r>
          </a:p>
        </p:txBody>
      </p:sp>
    </p:spTree>
    <p:extLst>
      <p:ext uri="{BB962C8B-B14F-4D97-AF65-F5344CB8AC3E}">
        <p14:creationId xmlns:p14="http://schemas.microsoft.com/office/powerpoint/2010/main" val="8122482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5128730" cy="1385455"/>
          </a:xfrm>
        </p:spPr>
        <p:txBody>
          <a:bodyPr/>
          <a:lstStyle/>
          <a:p>
            <a:r>
              <a:rPr lang="en-US" dirty="0"/>
              <a:t>We Can treat it, but we can’t cure it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213421"/>
            <a:ext cx="5770175" cy="3796144"/>
          </a:xfrm>
        </p:spPr>
        <p:txBody>
          <a:bodyPr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Wet AMD has treatments but no cures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AMD occurs in two forms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Dry AMD degenerates the macula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Macula already so degenerated that it cannot protect from leakage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Best way to cure wet AMD is to cure dry AMD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8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51865" y="1995055"/>
            <a:ext cx="4503323" cy="306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22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955964"/>
          </a:xfrm>
        </p:spPr>
        <p:txBody>
          <a:bodyPr/>
          <a:lstStyle/>
          <a:p>
            <a:r>
              <a:rPr lang="en-US" dirty="0"/>
              <a:t>How does dry </a:t>
            </a:r>
            <a:r>
              <a:rPr lang="en-US" dirty="0" err="1"/>
              <a:t>amd</a:t>
            </a:r>
            <a:r>
              <a:rPr lang="en-US" dirty="0"/>
              <a:t> work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1565564"/>
            <a:ext cx="5192627" cy="4461163"/>
          </a:xfrm>
        </p:spPr>
        <p:txBody>
          <a:bodyPr>
            <a:normAutofit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Retinal pigment epithelium (RPE) cells breakdown into debris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They settle in your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Debris triggers inflammation in your RPE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This compacts the debris and creates a clump in your eye called </a:t>
            </a:r>
            <a:r>
              <a:rPr lang="en-US" sz="2200" dirty="0" err="1"/>
              <a:t>drusen</a:t>
            </a:r>
            <a:endParaRPr lang="en-US" sz="22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dirty="0" err="1"/>
              <a:t>Drusen</a:t>
            </a:r>
            <a:r>
              <a:rPr lang="en-US" sz="2200" dirty="0"/>
              <a:t> forms below your macula and damages it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pic>
        <p:nvPicPr>
          <p:cNvPr id="5122" name="Picture 2" descr="https://courses.cit.cornell.edu/psych431_nbb421/student2006/mpl33/dryAMD_files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529" y="1565564"/>
            <a:ext cx="5248275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233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5903</TotalTime>
  <Words>732</Words>
  <Application>Microsoft Office PowerPoint</Application>
  <PresentationFormat>Widescreen</PresentationFormat>
  <Paragraphs>110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Bookman Old Style</vt:lpstr>
      <vt:lpstr>Rockwell</vt:lpstr>
      <vt:lpstr>Damask</vt:lpstr>
      <vt:lpstr>Age Related Macular Degeneration</vt:lpstr>
      <vt:lpstr>What is Age related macular degeneration</vt:lpstr>
      <vt:lpstr>Who does it effect?</vt:lpstr>
      <vt:lpstr>What is Wet AMD?</vt:lpstr>
      <vt:lpstr>Effects of Wet AMD</vt:lpstr>
      <vt:lpstr>Treatments for Wet AMD</vt:lpstr>
      <vt:lpstr>Drawbacks to Ranibizumab</vt:lpstr>
      <vt:lpstr>We Can treat it, but we can’t cure it</vt:lpstr>
      <vt:lpstr>How does dry amd work</vt:lpstr>
      <vt:lpstr>The Project: PT 1</vt:lpstr>
      <vt:lpstr>CEP Molecule</vt:lpstr>
      <vt:lpstr>The Project: Pt 2</vt:lpstr>
      <vt:lpstr>The Project: PT 3 </vt:lpstr>
      <vt:lpstr>Diagram of T Cell without cd47 inhibitor</vt:lpstr>
      <vt:lpstr>Diagram of t cell with cd47 inhibitor</vt:lpstr>
      <vt:lpstr>Truth Table for project</vt:lpstr>
      <vt:lpstr>Successful Solution</vt:lpstr>
      <vt:lpstr>Worth the Funding?</vt:lpstr>
      <vt:lpstr>Possible Problems: Deployment</vt:lpstr>
      <vt:lpstr>Possible Problem: Patient Safety</vt:lpstr>
      <vt:lpstr>Possible Problem: Unknowns</vt:lpstr>
      <vt:lpstr>Testing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 Age Related Macular Degeneration</dc:title>
  <dc:creator>Nikhil Kumar</dc:creator>
  <cp:lastModifiedBy>Laya Kumar</cp:lastModifiedBy>
  <cp:revision>38</cp:revision>
  <dcterms:created xsi:type="dcterms:W3CDTF">2016-07-29T23:49:33Z</dcterms:created>
  <dcterms:modified xsi:type="dcterms:W3CDTF">2016-08-04T16:01:44Z</dcterms:modified>
</cp:coreProperties>
</file>